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56" r:id="rId5"/>
    <p:sldId id="257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ijl, gemiddeld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069" autoAdjust="0"/>
    <p:restoredTop sz="96357" autoAdjust="0"/>
  </p:normalViewPr>
  <p:slideViewPr>
    <p:cSldViewPr snapToGrid="0">
      <p:cViewPr varScale="1">
        <p:scale>
          <a:sx n="74" d="100"/>
          <a:sy n="74" d="100"/>
        </p:scale>
        <p:origin x="1196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rt Lubbers" userId="eee81bfd-7483-495f-8433-1f65be03b204" providerId="ADAL" clId="{18631114-B230-4BD8-9DB0-6953F571DE90}"/>
    <pc:docChg chg="modSld">
      <pc:chgData name="Bart Lubbers" userId="eee81bfd-7483-495f-8433-1f65be03b204" providerId="ADAL" clId="{18631114-B230-4BD8-9DB0-6953F571DE90}" dt="2026-01-16T13:35:31.345" v="39" actId="20577"/>
      <pc:docMkLst>
        <pc:docMk/>
      </pc:docMkLst>
      <pc:sldChg chg="modSp mod">
        <pc:chgData name="Bart Lubbers" userId="eee81bfd-7483-495f-8433-1f65be03b204" providerId="ADAL" clId="{18631114-B230-4BD8-9DB0-6953F571DE90}" dt="2026-01-16T13:35:31.345" v="39" actId="20577"/>
        <pc:sldMkLst>
          <pc:docMk/>
          <pc:sldMk cId="0" sldId="256"/>
        </pc:sldMkLst>
        <pc:spChg chg="mod">
          <ac:chgData name="Bart Lubbers" userId="eee81bfd-7483-495f-8433-1f65be03b204" providerId="ADAL" clId="{18631114-B230-4BD8-9DB0-6953F571DE90}" dt="2026-01-16T13:35:31.345" v="39" actId="20577"/>
          <ac:spMkLst>
            <pc:docMk/>
            <pc:sldMk cId="0" sldId="256"/>
            <ac:spMk id="12" creationId="{E46E3B71-83D7-4C4E-BE80-AE6639A8573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AFAF2EA1-5AF1-4EA5-94CE-2BCF2819701F}" type="datetimeFigureOut">
              <a:rPr lang="nl-NL"/>
              <a:pPr>
                <a:defRPr/>
              </a:pPr>
              <a:t>16-1-2026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l-NL" noProof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noProof="0"/>
              <a:t>Klik om de modelstijlen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5C2A5F67-1447-4B7D-A1AD-F1CC68107696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028"/>
            <a:ext cx="7772400" cy="1470422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SUPPORT CASE 2011-1101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37B54F-704F-4B3B-BCD0-496A29852E10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SUPPORT CASE 2011-1101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8C72A7-FFD0-4876-8492-8EC28493BC75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1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1" y="609600"/>
            <a:ext cx="56261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SUPPORT CASE 2011-1101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03C15A-05DC-4A3A-BCA8-7ADAA7D1B27F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SUPPORT CASE 2011-1101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DD3D83-ACD4-4E46-AE2C-BB59A4BA7BA9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1784" y="44065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1784" y="2906316"/>
            <a:ext cx="7772400" cy="150018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SUPPORT CASE 2011-1101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74C612-0952-4F07-B54C-6754DADE503B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784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73600" y="1981200"/>
            <a:ext cx="3784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SUPPORT CASE 2011-1101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F334E2-AC63-4D5C-8253-FEC1087411BE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5035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4716"/>
            <a:ext cx="4040717" cy="64055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5272"/>
            <a:ext cx="4040717" cy="395049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6085" y="1534716"/>
            <a:ext cx="4040716" cy="64055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6085" y="2175272"/>
            <a:ext cx="4040716" cy="395049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SUPPORT CASE 2011-1101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A80C23-EA24-4B59-AD4C-84D38B918216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SUPPORT CASE 2011-1101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247203-B454-41A4-90A9-C613E0AB36F8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SUPPORT CASE 2011-1101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56B564-890F-41D6-8A0F-0969314D8A86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2654"/>
            <a:ext cx="30077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1" y="272653"/>
            <a:ext cx="511174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4703"/>
            <a:ext cx="30077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SUPPORT CASE 2011-1101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E031E1-253E-4AF0-BB2D-D3DFE22B9BD1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817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817" y="613172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817" y="5367337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SUPPORT CASE 2011-1101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D32156-DA9A-4312-84E0-E5B4C75A4DFF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</a:defRPr>
            </a:lvl1pPr>
          </a:lstStyle>
          <a:p>
            <a:pPr>
              <a:defRPr/>
            </a:pPr>
            <a:r>
              <a:rPr lang="it-IT"/>
              <a:t>SUPPORT CASE 2011-1101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charset="0"/>
              </a:defRPr>
            </a:lvl1pPr>
          </a:lstStyle>
          <a:p>
            <a:pPr>
              <a:defRPr/>
            </a:pPr>
            <a:fld id="{4C1C297E-A154-455D-A6CB-11561055BB86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uroclonality.org/support/diagnostic-support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vak 6"/>
          <p:cNvSpPr txBox="1"/>
          <p:nvPr/>
        </p:nvSpPr>
        <p:spPr>
          <a:xfrm>
            <a:off x="258763" y="682625"/>
            <a:ext cx="5856365" cy="52228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nl-NL" sz="1400" dirty="0" err="1">
                <a:latin typeface="Arial" pitchFamily="34" charset="0"/>
                <a:cs typeface="Arial" pitchFamily="34" charset="0"/>
              </a:rPr>
              <a:t>Your</a:t>
            </a:r>
            <a:r>
              <a:rPr lang="nl-NL" sz="1400" dirty="0">
                <a:latin typeface="Arial" pitchFamily="34" charset="0"/>
                <a:cs typeface="Arial" pitchFamily="34" charset="0"/>
              </a:rPr>
              <a:t> name:</a:t>
            </a:r>
          </a:p>
          <a:p>
            <a:pPr>
              <a:defRPr/>
            </a:pPr>
            <a:r>
              <a:rPr lang="nl-NL" sz="1400" dirty="0">
                <a:latin typeface="Arial" pitchFamily="34" charset="0"/>
                <a:cs typeface="Arial" pitchFamily="34" charset="0"/>
              </a:rPr>
              <a:t>Date:</a:t>
            </a:r>
          </a:p>
        </p:txBody>
      </p:sp>
      <p:sp>
        <p:nvSpPr>
          <p:cNvPr id="9" name="Tekstvak 8"/>
          <p:cNvSpPr txBox="1"/>
          <p:nvPr/>
        </p:nvSpPr>
        <p:spPr>
          <a:xfrm>
            <a:off x="260350" y="1328932"/>
            <a:ext cx="5856365" cy="2246312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nl-NL" sz="1400" dirty="0" err="1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Specific</a:t>
            </a:r>
            <a:r>
              <a:rPr lang="nl-NL" sz="14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nl-NL" sz="1400" dirty="0" err="1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question</a:t>
            </a:r>
            <a:r>
              <a:rPr lang="nl-NL" sz="14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nl-NL" sz="1400" dirty="0" err="1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on</a:t>
            </a:r>
            <a:r>
              <a:rPr lang="nl-NL" sz="14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nl-NL" sz="1400" dirty="0" err="1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clonality</a:t>
            </a:r>
            <a:r>
              <a:rPr lang="nl-NL" sz="14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defRPr/>
            </a:pPr>
            <a:endParaRPr lang="nl-NL" sz="1400" dirty="0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nl-NL" sz="1400" dirty="0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nl-NL" sz="1400" dirty="0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nl-NL" sz="1400" dirty="0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nl-NL" sz="1400" dirty="0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nl-NL" sz="1400" dirty="0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nl-NL" sz="1400" dirty="0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nl-NL" sz="1400" dirty="0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nl-NL" sz="1400" dirty="0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ijdelijke aanduiding voor voettekst 13">
            <a:extLst>
              <a:ext uri="{FF2B5EF4-FFF2-40B4-BE49-F238E27FC236}">
                <a16:creationId xmlns:a16="http://schemas.microsoft.com/office/drawing/2014/main" id="{86447DD9-5B82-4FC0-94FB-3CCCAA05C09A}"/>
              </a:ext>
            </a:extLst>
          </p:cNvPr>
          <p:cNvSpPr txBox="1">
            <a:spLocks/>
          </p:cNvSpPr>
          <p:nvPr/>
        </p:nvSpPr>
        <p:spPr bwMode="auto">
          <a:xfrm>
            <a:off x="2771775" y="176213"/>
            <a:ext cx="3702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it-IT" sz="1400" dirty="0">
                <a:latin typeface="Arial" charset="0"/>
                <a:cs typeface="Arial" charset="0"/>
              </a:rPr>
              <a:t>SUPPORT CASE</a:t>
            </a:r>
          </a:p>
        </p:txBody>
      </p:sp>
      <p:pic>
        <p:nvPicPr>
          <p:cNvPr id="11" name="Picture 0" descr="EClonality_white">
            <a:extLst>
              <a:ext uri="{FF2B5EF4-FFF2-40B4-BE49-F238E27FC236}">
                <a16:creationId xmlns:a16="http://schemas.microsoft.com/office/drawing/2014/main" id="{0B014473-CB82-4E66-8F5D-6F30BB2970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75538" y="155575"/>
            <a:ext cx="153035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kstvak 8">
            <a:extLst>
              <a:ext uri="{FF2B5EF4-FFF2-40B4-BE49-F238E27FC236}">
                <a16:creationId xmlns:a16="http://schemas.microsoft.com/office/drawing/2014/main" id="{E46E3B71-83D7-4C4E-BE80-AE6639A85730}"/>
              </a:ext>
            </a:extLst>
          </p:cNvPr>
          <p:cNvSpPr txBox="1"/>
          <p:nvPr/>
        </p:nvSpPr>
        <p:spPr>
          <a:xfrm>
            <a:off x="6241002" y="682625"/>
            <a:ext cx="2764886" cy="5714385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ts val="1600"/>
              </a:lnSpc>
              <a:defRPr/>
            </a:pPr>
            <a:r>
              <a:rPr lang="en-US" sz="800" b="1" dirty="0">
                <a:solidFill>
                  <a:schemeClr val="bg1"/>
                </a:solidFill>
                <a:latin typeface="Arial" panose="020B0604020202020204" pitchFamily="34" charset="0"/>
                <a:cs typeface="Arial" pitchFamily="34" charset="0"/>
              </a:rPr>
              <a:t>ONLINE SUPPORT</a:t>
            </a:r>
          </a:p>
          <a:p>
            <a:pPr>
              <a:lnSpc>
                <a:spcPts val="1600"/>
              </a:lnSpc>
              <a:defRPr/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Dear colleague, you can use the EuroClonality online diagnostic support for problematic cases in clonality testing. Fill in the online support form and finalize with the "send" button.</a:t>
            </a:r>
          </a:p>
          <a:p>
            <a:pPr>
              <a:lnSpc>
                <a:spcPts val="1600"/>
              </a:lnSpc>
              <a:defRPr/>
            </a:pPr>
            <a:endParaRPr 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600"/>
              </a:lnSpc>
              <a:defRPr/>
            </a:pPr>
            <a:r>
              <a:rPr lang="en-US" sz="800" b="1" dirty="0">
                <a:solidFill>
                  <a:schemeClr val="bg1"/>
                </a:solidFill>
                <a:latin typeface="Arial" panose="020B0604020202020204" pitchFamily="34" charset="0"/>
                <a:cs typeface="Arial" pitchFamily="34" charset="0"/>
              </a:rPr>
              <a:t>REVIEW BOARD</a:t>
            </a:r>
          </a:p>
          <a:p>
            <a:pPr>
              <a:lnSpc>
                <a:spcPts val="1600"/>
              </a:lnSpc>
              <a:defRPr/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Review board of EuroClonality experts is available to discuss technical and interpretation problems on clonality assessment.</a:t>
            </a:r>
          </a:p>
          <a:p>
            <a:pPr>
              <a:lnSpc>
                <a:spcPts val="1600"/>
              </a:lnSpc>
              <a:defRPr/>
            </a:pPr>
            <a:endParaRPr 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600"/>
              </a:lnSpc>
              <a:defRPr/>
            </a:pPr>
            <a:r>
              <a:rPr lang="en-US" sz="800" b="1" dirty="0">
                <a:solidFill>
                  <a:schemeClr val="bg1"/>
                </a:solidFill>
                <a:latin typeface="Arial" panose="020B0604020202020204" pitchFamily="34" charset="0"/>
                <a:cs typeface="Arial" pitchFamily="34" charset="0"/>
              </a:rPr>
              <a:t>RESPONSE</a:t>
            </a:r>
          </a:p>
          <a:p>
            <a:pPr>
              <a:lnSpc>
                <a:spcPts val="1600"/>
              </a:lnSpc>
              <a:defRPr/>
            </a:pPr>
            <a:r>
              <a:rPr lang="en-US" sz="800" dirty="0">
                <a:solidFill>
                  <a:schemeClr val="bg1"/>
                </a:solidFill>
                <a:latin typeface="Arial" panose="020B0604020202020204" pitchFamily="34" charset="0"/>
                <a:cs typeface="Arial" pitchFamily="34" charset="0"/>
              </a:rPr>
              <a:t>Responses to questions will be provided after mutual discussion between the experts. Answers will be provided as soon as possible; but within 10 working days.</a:t>
            </a:r>
          </a:p>
          <a:p>
            <a:pPr>
              <a:lnSpc>
                <a:spcPts val="1600"/>
              </a:lnSpc>
              <a:defRPr/>
            </a:pPr>
            <a:endParaRPr lang="en-US" sz="800" dirty="0">
              <a:solidFill>
                <a:schemeClr val="bg1"/>
              </a:solidFill>
              <a:latin typeface="Arial" panose="020B0604020202020204" pitchFamily="34" charset="0"/>
              <a:cs typeface="Arial" pitchFamily="34" charset="0"/>
            </a:endParaRPr>
          </a:p>
          <a:p>
            <a:pPr>
              <a:lnSpc>
                <a:spcPts val="1600"/>
              </a:lnSpc>
              <a:defRPr/>
            </a:pPr>
            <a:r>
              <a:rPr lang="en-US" sz="800" b="1" dirty="0">
                <a:solidFill>
                  <a:schemeClr val="bg1"/>
                </a:solidFill>
                <a:latin typeface="Arial" panose="020B0604020202020204" pitchFamily="34" charset="0"/>
                <a:cs typeface="Arial" pitchFamily="34" charset="0"/>
              </a:rPr>
              <a:t>EXPERTS in Hematopathology and Hematology/Immunology</a:t>
            </a:r>
          </a:p>
          <a:p>
            <a:pPr>
              <a:lnSpc>
                <a:spcPts val="1600"/>
              </a:lnSpc>
              <a:defRPr/>
            </a:pPr>
            <a:endParaRPr lang="en-US" sz="800" b="1" dirty="0">
              <a:solidFill>
                <a:schemeClr val="bg1"/>
              </a:solidFill>
              <a:latin typeface="Arial" panose="020B0604020202020204" pitchFamily="34" charset="0"/>
              <a:cs typeface="Arial" pitchFamily="34" charset="0"/>
            </a:endParaRPr>
          </a:p>
          <a:p>
            <a:pPr lvl="0">
              <a:spcAft>
                <a:spcPts val="600"/>
              </a:spcAft>
              <a:buSzPts val="1000"/>
              <a:tabLst>
                <a:tab pos="457200" algn="l"/>
              </a:tabLst>
            </a:pPr>
            <a:r>
              <a:rPr lang="en-US" sz="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Dr. Patricia Groenen, Nijmegen, the Netherlands</a:t>
            </a:r>
          </a:p>
          <a:p>
            <a:pPr lvl="0">
              <a:spcAft>
                <a:spcPts val="600"/>
              </a:spcAft>
              <a:buSzPts val="1000"/>
              <a:tabLst>
                <a:tab pos="457200" algn="l"/>
              </a:tabLst>
            </a:pPr>
            <a:r>
              <a:rPr lang="en-US" sz="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Prof. Dr. Frederic Davi, Paris, France</a:t>
            </a:r>
          </a:p>
          <a:p>
            <a:pPr lvl="0">
              <a:spcAft>
                <a:spcPts val="600"/>
              </a:spcAft>
              <a:buSzPts val="1000"/>
              <a:tabLst>
                <a:tab pos="457200" algn="l"/>
              </a:tabLst>
            </a:pPr>
            <a:r>
              <a:rPr lang="en-US" sz="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Prof. Dr. Anton Langerak, Rotterdam, the Netherlands</a:t>
            </a:r>
          </a:p>
          <a:p>
            <a:pPr lvl="0">
              <a:spcAft>
                <a:spcPts val="600"/>
              </a:spcAft>
              <a:buSzPts val="1000"/>
              <a:tabLst>
                <a:tab pos="457200" algn="l"/>
              </a:tabLst>
            </a:pPr>
            <a:r>
              <a:rPr lang="en-US" sz="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Prof. Dr. David Gonzalez, Belfast, United Kingdom</a:t>
            </a:r>
          </a:p>
          <a:p>
            <a:pPr lvl="0">
              <a:spcAft>
                <a:spcPts val="600"/>
              </a:spcAft>
              <a:buSzPts val="1000"/>
              <a:tabLst>
                <a:tab pos="457200" algn="l"/>
              </a:tabLst>
            </a:pPr>
            <a:r>
              <a:rPr lang="en-US" sz="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Dr. Leonie Kroeze, Nijmegen, the Netherlands</a:t>
            </a:r>
          </a:p>
          <a:p>
            <a:pPr lvl="0">
              <a:spcAft>
                <a:spcPts val="600"/>
              </a:spcAft>
              <a:buSzPts val="1000"/>
              <a:tabLst>
                <a:tab pos="457200" algn="l"/>
              </a:tabLst>
            </a:pPr>
            <a:r>
              <a:rPr lang="en-US" sz="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Dr. Marine Armand, Paris, France</a:t>
            </a:r>
          </a:p>
          <a:p>
            <a:pPr lvl="0">
              <a:spcAft>
                <a:spcPts val="600"/>
              </a:spcAft>
              <a:buSzPts val="1000"/>
              <a:tabLst>
                <a:tab pos="457200" algn="l"/>
              </a:tabLst>
            </a:pPr>
            <a:r>
              <a:rPr lang="en-US" sz="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Dr. Paula Scott, Aberdeen, United Kingdom</a:t>
            </a:r>
          </a:p>
          <a:p>
            <a:pPr lvl="0">
              <a:spcAft>
                <a:spcPts val="600"/>
              </a:spcAft>
              <a:buSzPts val="1000"/>
              <a:tabLst>
                <a:tab pos="457200" algn="l"/>
              </a:tabLst>
            </a:pPr>
            <a:r>
              <a:rPr lang="en-US" sz="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Dr. Marta Sebastião, Lisbon, Portugal</a:t>
            </a:r>
            <a:endParaRPr lang="en-US" sz="900" dirty="0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ijdelijke aanduiding voor dianummer 9">
            <a:extLst>
              <a:ext uri="{FF2B5EF4-FFF2-40B4-BE49-F238E27FC236}">
                <a16:creationId xmlns:a16="http://schemas.microsoft.com/office/drawing/2014/main" id="{863F873E-2314-4AA9-9F6A-977798DC7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2890" y="6392335"/>
            <a:ext cx="362998" cy="294442"/>
          </a:xfrm>
          <a:noFill/>
        </p:spPr>
        <p:txBody>
          <a:bodyPr/>
          <a:lstStyle/>
          <a:p>
            <a:fld id="{E2F622AB-512A-48ED-812A-9315A40D8B62}" type="slidenum">
              <a:rPr lang="it-IT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1</a:t>
            </a:fld>
            <a:endParaRPr lang="it-IT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ijdelijke aanduiding voor voettekst 13">
            <a:extLst>
              <a:ext uri="{FF2B5EF4-FFF2-40B4-BE49-F238E27FC236}">
                <a16:creationId xmlns:a16="http://schemas.microsoft.com/office/drawing/2014/main" id="{4516F680-3D18-41AC-A16E-31F92EE2669F}"/>
              </a:ext>
            </a:extLst>
          </p:cNvPr>
          <p:cNvSpPr txBox="1">
            <a:spLocks/>
          </p:cNvSpPr>
          <p:nvPr/>
        </p:nvSpPr>
        <p:spPr bwMode="auto">
          <a:xfrm>
            <a:off x="976543" y="6392335"/>
            <a:ext cx="7190913" cy="276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dirty="0">
                <a:latin typeface="Arial" charset="0"/>
                <a:cs typeface="Arial" charset="0"/>
              </a:rPr>
              <a:t>EuroClonality Online Diagnostic Support Service: </a:t>
            </a:r>
            <a:r>
              <a:rPr lang="en-US" sz="1200" dirty="0">
                <a:latin typeface="Arial" charset="0"/>
                <a:cs typeface="Arial" charset="0"/>
                <a:hlinkClick r:id="rId3"/>
              </a:rPr>
              <a:t>https://euroclonality.org/support/diagnostic-support</a:t>
            </a:r>
            <a:endParaRPr lang="it-IT" sz="12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jdelijke aanduiding voor voettekst 13"/>
          <p:cNvSpPr txBox="1">
            <a:spLocks/>
          </p:cNvSpPr>
          <p:nvPr/>
        </p:nvSpPr>
        <p:spPr bwMode="auto">
          <a:xfrm>
            <a:off x="2771775" y="176213"/>
            <a:ext cx="3702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it-IT" sz="1400" dirty="0">
                <a:latin typeface="Arial" charset="0"/>
                <a:cs typeface="Arial" charset="0"/>
              </a:rPr>
              <a:t>SUPPORT CASE</a:t>
            </a:r>
          </a:p>
        </p:txBody>
      </p:sp>
      <p:pic>
        <p:nvPicPr>
          <p:cNvPr id="3075" name="Picture 0" descr="EClonality_whit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75538" y="155575"/>
            <a:ext cx="153035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Tekstvak 5"/>
          <p:cNvSpPr txBox="1">
            <a:spLocks noChangeArrowheads="1"/>
          </p:cNvSpPr>
          <p:nvPr/>
        </p:nvSpPr>
        <p:spPr bwMode="auto">
          <a:xfrm>
            <a:off x="122238" y="6278563"/>
            <a:ext cx="8653462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100" dirty="0">
                <a:latin typeface="Arial" charset="0"/>
                <a:cs typeface="Arial" charset="0"/>
              </a:rPr>
              <a:t>One PCR target per page. </a:t>
            </a:r>
          </a:p>
          <a:p>
            <a:r>
              <a:rPr lang="en-US" sz="1100" dirty="0">
                <a:latin typeface="Arial" charset="0"/>
                <a:cs typeface="Arial" charset="0"/>
              </a:rPr>
              <a:t>Please provide: the diagnostic request in duplicate AND a polyclonal control of each PCR target in the identical size window</a:t>
            </a:r>
          </a:p>
        </p:txBody>
      </p:sp>
      <p:sp>
        <p:nvSpPr>
          <p:cNvPr id="6" name="Tijdelijke aanduiding voor dianummer 9">
            <a:extLst>
              <a:ext uri="{FF2B5EF4-FFF2-40B4-BE49-F238E27FC236}">
                <a16:creationId xmlns:a16="http://schemas.microsoft.com/office/drawing/2014/main" id="{EB6A0906-C3FA-4D1E-8AEE-DB2E84E79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2890" y="6392335"/>
            <a:ext cx="362998" cy="294442"/>
          </a:xfrm>
          <a:noFill/>
        </p:spPr>
        <p:txBody>
          <a:bodyPr/>
          <a:lstStyle/>
          <a:p>
            <a:fld id="{E2F622AB-512A-48ED-812A-9315A40D8B62}" type="slidenum">
              <a:rPr lang="it-IT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2</a:t>
            </a:fld>
            <a:endParaRPr lang="it-IT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jdelijke aanduiding voor voettekst 13"/>
          <p:cNvSpPr txBox="1">
            <a:spLocks/>
          </p:cNvSpPr>
          <p:nvPr/>
        </p:nvSpPr>
        <p:spPr bwMode="auto">
          <a:xfrm>
            <a:off x="2771775" y="176213"/>
            <a:ext cx="3702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it-IT" sz="1400" dirty="0">
                <a:latin typeface="Arial" charset="0"/>
                <a:cs typeface="Arial" charset="0"/>
              </a:rPr>
              <a:t>SUPPORT CASE</a:t>
            </a:r>
          </a:p>
        </p:txBody>
      </p:sp>
      <p:pic>
        <p:nvPicPr>
          <p:cNvPr id="4099" name="Picture 0" descr="EClonality_whit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75538" y="155575"/>
            <a:ext cx="153035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Tekstvak 7"/>
          <p:cNvSpPr txBox="1">
            <a:spLocks noChangeArrowheads="1"/>
          </p:cNvSpPr>
          <p:nvPr/>
        </p:nvSpPr>
        <p:spPr bwMode="auto">
          <a:xfrm>
            <a:off x="122238" y="6278563"/>
            <a:ext cx="8653462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100" dirty="0">
                <a:latin typeface="Arial" charset="0"/>
                <a:cs typeface="Arial" charset="0"/>
              </a:rPr>
              <a:t>One PCR target per page. </a:t>
            </a:r>
          </a:p>
          <a:p>
            <a:r>
              <a:rPr lang="en-US" sz="1100" dirty="0">
                <a:latin typeface="Arial" charset="0"/>
                <a:cs typeface="Arial" charset="0"/>
              </a:rPr>
              <a:t>Please provide: the diagnostic request in duplicate AND a polyclonal control of each PCR target in the identical size window</a:t>
            </a:r>
          </a:p>
        </p:txBody>
      </p:sp>
      <p:sp>
        <p:nvSpPr>
          <p:cNvPr id="6" name="Tijdelijke aanduiding voor dianummer 9">
            <a:extLst>
              <a:ext uri="{FF2B5EF4-FFF2-40B4-BE49-F238E27FC236}">
                <a16:creationId xmlns:a16="http://schemas.microsoft.com/office/drawing/2014/main" id="{2230B807-6F00-4840-9FCA-27862A819272}"/>
              </a:ext>
            </a:extLst>
          </p:cNvPr>
          <p:cNvSpPr txBox="1">
            <a:spLocks/>
          </p:cNvSpPr>
          <p:nvPr/>
        </p:nvSpPr>
        <p:spPr bwMode="auto">
          <a:xfrm>
            <a:off x="8642890" y="6392335"/>
            <a:ext cx="362998" cy="2944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fld id="{E2F622AB-512A-48ED-812A-9315A40D8B62}" type="slidenum">
              <a:rPr lang="it-IT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3</a:t>
            </a:fld>
            <a:endParaRPr lang="it-IT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jdelijke aanduiding voor voettekst 13"/>
          <p:cNvSpPr txBox="1">
            <a:spLocks/>
          </p:cNvSpPr>
          <p:nvPr/>
        </p:nvSpPr>
        <p:spPr bwMode="auto">
          <a:xfrm>
            <a:off x="2771775" y="176213"/>
            <a:ext cx="3702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it-IT" sz="1400" dirty="0">
                <a:latin typeface="Arial" charset="0"/>
                <a:cs typeface="Arial" charset="0"/>
              </a:rPr>
              <a:t>SUPPORT CASE</a:t>
            </a:r>
          </a:p>
        </p:txBody>
      </p:sp>
      <p:pic>
        <p:nvPicPr>
          <p:cNvPr id="5123" name="Picture 0" descr="EClonality_whit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75538" y="155575"/>
            <a:ext cx="153035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5" name="Tekstvak 5"/>
          <p:cNvSpPr txBox="1">
            <a:spLocks noChangeArrowheads="1"/>
          </p:cNvSpPr>
          <p:nvPr/>
        </p:nvSpPr>
        <p:spPr bwMode="auto">
          <a:xfrm>
            <a:off x="122238" y="6278563"/>
            <a:ext cx="8653462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100" dirty="0">
                <a:latin typeface="Arial" charset="0"/>
                <a:cs typeface="Arial" charset="0"/>
              </a:rPr>
              <a:t>One PCR target per page. </a:t>
            </a:r>
          </a:p>
          <a:p>
            <a:r>
              <a:rPr lang="en-US" sz="1100" dirty="0">
                <a:latin typeface="Arial" charset="0"/>
                <a:cs typeface="Arial" charset="0"/>
              </a:rPr>
              <a:t>Please provide: the diagnostic request in duplicate AND a polyclonal control of each PCR target in the identical size window</a:t>
            </a:r>
          </a:p>
        </p:txBody>
      </p:sp>
      <p:sp>
        <p:nvSpPr>
          <p:cNvPr id="6" name="Tijdelijke aanduiding voor dianummer 9">
            <a:extLst>
              <a:ext uri="{FF2B5EF4-FFF2-40B4-BE49-F238E27FC236}">
                <a16:creationId xmlns:a16="http://schemas.microsoft.com/office/drawing/2014/main" id="{34594E4E-E71D-4A5F-A9EC-E9144A7DE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2890" y="6392335"/>
            <a:ext cx="362998" cy="294442"/>
          </a:xfrm>
          <a:noFill/>
        </p:spPr>
        <p:txBody>
          <a:bodyPr/>
          <a:lstStyle/>
          <a:p>
            <a:fld id="{E2F622AB-512A-48ED-812A-9315A40D8B62}" type="slidenum">
              <a:rPr lang="it-IT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4</a:t>
            </a:fld>
            <a:endParaRPr lang="it-IT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voettekst 13"/>
          <p:cNvSpPr txBox="1">
            <a:spLocks/>
          </p:cNvSpPr>
          <p:nvPr/>
        </p:nvSpPr>
        <p:spPr bwMode="auto">
          <a:xfrm>
            <a:off x="2771775" y="176213"/>
            <a:ext cx="3702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it-IT" sz="1400" dirty="0">
                <a:latin typeface="Arial" charset="0"/>
                <a:cs typeface="Arial" charset="0"/>
              </a:rPr>
              <a:t>SUPPORT CASE</a:t>
            </a:r>
          </a:p>
        </p:txBody>
      </p:sp>
      <p:pic>
        <p:nvPicPr>
          <p:cNvPr id="6147" name="Picture 0" descr="EClonality_whit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75538" y="155575"/>
            <a:ext cx="153035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9" name="Tekstvak 5"/>
          <p:cNvSpPr txBox="1">
            <a:spLocks noChangeArrowheads="1"/>
          </p:cNvSpPr>
          <p:nvPr/>
        </p:nvSpPr>
        <p:spPr bwMode="auto">
          <a:xfrm>
            <a:off x="122238" y="6278563"/>
            <a:ext cx="8653462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100" dirty="0">
                <a:latin typeface="Arial" charset="0"/>
                <a:cs typeface="Arial" charset="0"/>
              </a:rPr>
              <a:t>One PCR target per page. </a:t>
            </a:r>
          </a:p>
          <a:p>
            <a:r>
              <a:rPr lang="en-US" sz="1100" dirty="0">
                <a:latin typeface="Arial" charset="0"/>
                <a:cs typeface="Arial" charset="0"/>
              </a:rPr>
              <a:t>Please provide: the diagnostic request in duplicate AND a polyclonal control of each PCR target in the identical size window</a:t>
            </a:r>
          </a:p>
        </p:txBody>
      </p:sp>
      <p:sp>
        <p:nvSpPr>
          <p:cNvPr id="6" name="Tijdelijke aanduiding voor dianummer 9">
            <a:extLst>
              <a:ext uri="{FF2B5EF4-FFF2-40B4-BE49-F238E27FC236}">
                <a16:creationId xmlns:a16="http://schemas.microsoft.com/office/drawing/2014/main" id="{B5086DDE-CB1B-487B-9AB9-2BE14AEAD3B4}"/>
              </a:ext>
            </a:extLst>
          </p:cNvPr>
          <p:cNvSpPr txBox="1">
            <a:spLocks/>
          </p:cNvSpPr>
          <p:nvPr/>
        </p:nvSpPr>
        <p:spPr bwMode="auto">
          <a:xfrm>
            <a:off x="8642890" y="6392335"/>
            <a:ext cx="362998" cy="2944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fld id="{E2F622AB-512A-48ED-812A-9315A40D8B62}" type="slidenum">
              <a:rPr lang="it-IT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5</a:t>
            </a:fld>
            <a:endParaRPr lang="it-IT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jdelijke aanduiding voor voettekst 13"/>
          <p:cNvSpPr txBox="1">
            <a:spLocks/>
          </p:cNvSpPr>
          <p:nvPr/>
        </p:nvSpPr>
        <p:spPr bwMode="auto">
          <a:xfrm>
            <a:off x="2771775" y="176213"/>
            <a:ext cx="3702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it-IT" sz="1400" dirty="0">
                <a:latin typeface="Arial" charset="0"/>
                <a:cs typeface="Arial" charset="0"/>
              </a:rPr>
              <a:t>SUPPORT CASE</a:t>
            </a:r>
          </a:p>
        </p:txBody>
      </p:sp>
      <p:pic>
        <p:nvPicPr>
          <p:cNvPr id="7171" name="Picture 0" descr="EClonality_whit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75538" y="155575"/>
            <a:ext cx="153035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3" name="Tekstvak 5"/>
          <p:cNvSpPr txBox="1">
            <a:spLocks noChangeArrowheads="1"/>
          </p:cNvSpPr>
          <p:nvPr/>
        </p:nvSpPr>
        <p:spPr bwMode="auto">
          <a:xfrm>
            <a:off x="122238" y="6278563"/>
            <a:ext cx="8653462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100" dirty="0">
                <a:latin typeface="Arial" charset="0"/>
                <a:cs typeface="Arial" charset="0"/>
              </a:rPr>
              <a:t>One PCR target per page. </a:t>
            </a:r>
          </a:p>
          <a:p>
            <a:r>
              <a:rPr lang="en-US" sz="1100" dirty="0">
                <a:latin typeface="Arial" charset="0"/>
                <a:cs typeface="Arial" charset="0"/>
              </a:rPr>
              <a:t>Please provide: the diagnostic request in duplicate AND a polyclonal control of each PCR target in the identical size window</a:t>
            </a:r>
          </a:p>
        </p:txBody>
      </p:sp>
      <p:sp>
        <p:nvSpPr>
          <p:cNvPr id="6" name="Tijdelijke aanduiding voor dianummer 9">
            <a:extLst>
              <a:ext uri="{FF2B5EF4-FFF2-40B4-BE49-F238E27FC236}">
                <a16:creationId xmlns:a16="http://schemas.microsoft.com/office/drawing/2014/main" id="{A9E80288-BCB5-4B04-8E2E-9A1F5593DAB9}"/>
              </a:ext>
            </a:extLst>
          </p:cNvPr>
          <p:cNvSpPr txBox="1">
            <a:spLocks/>
          </p:cNvSpPr>
          <p:nvPr/>
        </p:nvSpPr>
        <p:spPr bwMode="auto">
          <a:xfrm>
            <a:off x="8642890" y="6392335"/>
            <a:ext cx="362998" cy="2944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fld id="{E2F622AB-512A-48ED-812A-9315A40D8B62}" type="slidenum">
              <a:rPr lang="it-IT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6</a:t>
            </a:fld>
            <a:endParaRPr lang="it-IT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ruttura predefinita">
  <a:themeElements>
    <a:clrScheme name="Struttura predefinita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ruttura predefinit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B4486E28979594194E36BCF1707E44A" ma:contentTypeVersion="19" ma:contentTypeDescription="Een nieuw document maken." ma:contentTypeScope="" ma:versionID="d9a66bc47a2297312d49849018ea9f0c">
  <xsd:schema xmlns:xsd="http://www.w3.org/2001/XMLSchema" xmlns:xs="http://www.w3.org/2001/XMLSchema" xmlns:p="http://schemas.microsoft.com/office/2006/metadata/properties" xmlns:ns2="938ed7a6-8db5-494d-b1d3-eb84f4daa01f" xmlns:ns3="4936ff54-b332-4ebb-a7a5-207e02902230" targetNamespace="http://schemas.microsoft.com/office/2006/metadata/properties" ma:root="true" ma:fieldsID="e59e4c4ca5c18dd08e382a9eeb8e6c97" ns2:_="" ns3:_="">
    <xsd:import namespace="938ed7a6-8db5-494d-b1d3-eb84f4daa01f"/>
    <xsd:import namespace="4936ff54-b332-4ebb-a7a5-207e0290223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8ed7a6-8db5-494d-b1d3-eb84f4daa01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Afbeeldingtags" ma:readOnly="false" ma:fieldId="{5cf76f15-5ced-4ddc-b409-7134ff3c332f}" ma:taxonomyMulti="true" ma:sspId="220f2adf-4084-452e-b5f2-c18fa833bc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36ff54-b332-4ebb-a7a5-207e02902230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9e685b5c-3d03-43d5-afe1-ae5b039d4a59}" ma:internalName="TaxCatchAll" ma:showField="CatchAllData" ma:web="4936ff54-b332-4ebb-a7a5-207e0290223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38ed7a6-8db5-494d-b1d3-eb84f4daa01f">
      <Terms xmlns="http://schemas.microsoft.com/office/infopath/2007/PartnerControls"/>
    </lcf76f155ced4ddcb4097134ff3c332f>
    <TaxCatchAll xmlns="4936ff54-b332-4ebb-a7a5-207e02902230" xsi:nil="true"/>
  </documentManagement>
</p:properties>
</file>

<file path=customXml/itemProps1.xml><?xml version="1.0" encoding="utf-8"?>
<ds:datastoreItem xmlns:ds="http://schemas.openxmlformats.org/officeDocument/2006/customXml" ds:itemID="{06E5AC1F-0D72-47C3-A323-AF5B0E28210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FBAB4EF-5B9A-42F9-BD99-68C4C2BC5AE7}"/>
</file>

<file path=customXml/itemProps3.xml><?xml version="1.0" encoding="utf-8"?>
<ds:datastoreItem xmlns:ds="http://schemas.openxmlformats.org/officeDocument/2006/customXml" ds:itemID="{E682B6F6-D714-4C0F-B556-741C25ECAE7F}">
  <ds:schemaRefs>
    <ds:schemaRef ds:uri="http://schemas.microsoft.com/office/2006/metadata/properties"/>
    <ds:schemaRef ds:uri="http://schemas.microsoft.com/office/infopath/2007/PartnerControls"/>
    <ds:schemaRef ds:uri="938ed7a6-8db5-494d-b1d3-eb84f4daa01f"/>
    <ds:schemaRef ds:uri="4936ff54-b332-4ebb-a7a5-207e0290223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239</TotalTime>
  <Words>344</Words>
  <Application>Microsoft Office PowerPoint</Application>
  <PresentationFormat>On-screen Show (4:3)</PresentationFormat>
  <Paragraphs>52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Struttura predefinita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Roberta</dc:creator>
  <cp:lastModifiedBy>Bart Lubbers</cp:lastModifiedBy>
  <cp:revision>30</cp:revision>
  <dcterms:created xsi:type="dcterms:W3CDTF">2011-01-08T11:12:10Z</dcterms:created>
  <dcterms:modified xsi:type="dcterms:W3CDTF">2026-01-16T13:36:42Z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0x010100CB4486E28979594194E36BCF1707E44A</vt:lpwstr>
  </property>
  <property fmtid="{D5CDD505-2E9C-101B-9397-08002B2CF9AE}" pid="3" name="MediaServiceImageTags">
    <vt:lpwstr/>
  </property>
</Properties>
</file>